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2889-6F4F-40B7-B0D0-29F0822AFEDF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2E9AB9-9B1F-4B3A-943F-4C6293F35C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2889-6F4F-40B7-B0D0-29F0822AFEDF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9AB9-9B1F-4B3A-943F-4C6293F35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2889-6F4F-40B7-B0D0-29F0822AFEDF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9AB9-9B1F-4B3A-943F-4C6293F35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AC12889-6F4F-40B7-B0D0-29F0822AFEDF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12E9AB9-9B1F-4B3A-943F-4C6293F35C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2889-6F4F-40B7-B0D0-29F0822AFEDF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2E9AB9-9B1F-4B3A-943F-4C6293F35C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2889-6F4F-40B7-B0D0-29F0822AFEDF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2E9AB9-9B1F-4B3A-943F-4C6293F35C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2889-6F4F-40B7-B0D0-29F0822AFEDF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2E9AB9-9B1F-4B3A-943F-4C6293F35C8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FAC12889-6F4F-40B7-B0D0-29F0822AFEDF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2E9AB9-9B1F-4B3A-943F-4C6293F35C8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2889-6F4F-40B7-B0D0-29F0822AFEDF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E9AB9-9B1F-4B3A-943F-4C6293F35C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2889-6F4F-40B7-B0D0-29F0822AFEDF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2E9AB9-9B1F-4B3A-943F-4C6293F35C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12889-6F4F-40B7-B0D0-29F0822AFEDF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2E9AB9-9B1F-4B3A-943F-4C6293F35C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12889-6F4F-40B7-B0D0-29F0822AFEDF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E9AB9-9B1F-4B3A-943F-4C6293F35C8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2057400"/>
            <a:ext cx="6172199" cy="2251579"/>
          </a:xfrm>
        </p:spPr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429000"/>
            <a:ext cx="6172200" cy="1123336"/>
          </a:xfrm>
        </p:spPr>
        <p:txBody>
          <a:bodyPr>
            <a:normAutofit/>
          </a:bodyPr>
          <a:lstStyle/>
          <a:p>
            <a:r>
              <a:rPr lang="en-US" sz="3600" b="1" i="0" dirty="0" smtClean="0"/>
              <a:t>A</a:t>
            </a:r>
            <a:r>
              <a:rPr lang="en-US" sz="3600" dirty="0" smtClean="0"/>
              <a:t> </a:t>
            </a:r>
            <a:r>
              <a:rPr lang="en-US" sz="3600" b="1" dirty="0" smtClean="0"/>
              <a:t>homogeneous mixture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5943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7278624" cy="1066800"/>
          </a:xfrm>
        </p:spPr>
        <p:txBody>
          <a:bodyPr/>
          <a:lstStyle/>
          <a:p>
            <a:r>
              <a:rPr lang="en-US" dirty="0" smtClean="0"/>
              <a:t>Saturation: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Describes the concentration of a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b="1" u="sng" dirty="0" smtClean="0">
                <a:solidFill>
                  <a:srgbClr val="FFFF00"/>
                </a:solidFill>
              </a:rPr>
              <a:t>Unsaturated</a:t>
            </a:r>
            <a:endParaRPr lang="en-US" b="1" u="sng" dirty="0" smtClean="0">
              <a:solidFill>
                <a:srgbClr val="FFFF00"/>
              </a:solidFill>
            </a:endParaRPr>
          </a:p>
          <a:p>
            <a:pPr lvl="1"/>
            <a:r>
              <a:rPr lang="en-US" sz="2000" dirty="0" smtClean="0"/>
              <a:t>A solution that contains less solute than it can a certain temperature. More solute can be dissolved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>
                <a:solidFill>
                  <a:srgbClr val="FFFF00"/>
                </a:solidFill>
              </a:rPr>
              <a:t>Saturated</a:t>
            </a:r>
            <a:endParaRPr lang="en-US" sz="2400" b="1" u="sng" dirty="0" smtClean="0">
              <a:solidFill>
                <a:srgbClr val="FFFF00"/>
              </a:solidFill>
            </a:endParaRPr>
          </a:p>
          <a:p>
            <a:pPr lvl="1"/>
            <a:r>
              <a:rPr lang="en-US" sz="2000" i="0" dirty="0" smtClean="0"/>
              <a:t>When a solution contains all the solute it can hold at a certain temperature</a:t>
            </a:r>
            <a:endParaRPr lang="en-US" sz="2000" i="0" dirty="0"/>
          </a:p>
        </p:txBody>
      </p:sp>
    </p:spTree>
    <p:extLst>
      <p:ext uri="{BB962C8B-B14F-4D97-AF65-F5344CB8AC3E}">
        <p14:creationId xmlns:p14="http://schemas.microsoft.com/office/powerpoint/2010/main" val="1805845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u="sng" dirty="0" smtClean="0">
                <a:solidFill>
                  <a:srgbClr val="FFFF00"/>
                </a:solidFill>
              </a:rPr>
              <a:t>Solubility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71600"/>
            <a:ext cx="8153400" cy="4648199"/>
          </a:xfrm>
        </p:spPr>
        <p:txBody>
          <a:bodyPr/>
          <a:lstStyle/>
          <a:p>
            <a:r>
              <a:rPr lang="en-US" sz="2400" dirty="0" smtClean="0"/>
              <a:t>The amount of </a:t>
            </a:r>
            <a:r>
              <a:rPr lang="en-US" sz="2400" b="1" u="sng" dirty="0" smtClean="0"/>
              <a:t>solute</a:t>
            </a:r>
            <a:r>
              <a:rPr lang="en-US" sz="2400" dirty="0" smtClean="0"/>
              <a:t> needed to make a </a:t>
            </a:r>
            <a:r>
              <a:rPr lang="en-US" sz="2400" b="1" u="sng" dirty="0" smtClean="0"/>
              <a:t>saturated solution</a:t>
            </a:r>
            <a:r>
              <a:rPr lang="en-US" sz="2400" dirty="0" smtClean="0"/>
              <a:t> using a given amount of solvent at a certain </a:t>
            </a:r>
            <a:r>
              <a:rPr lang="en-US" sz="2400" b="1" u="sng" dirty="0" smtClean="0"/>
              <a:t>temperature</a:t>
            </a:r>
          </a:p>
          <a:p>
            <a:pPr marL="0" indent="0">
              <a:buNone/>
            </a:pPr>
            <a:endParaRPr lang="en-US" b="1" u="sng" dirty="0" smtClean="0"/>
          </a:p>
          <a:p>
            <a:r>
              <a:rPr lang="en-US" sz="2400" dirty="0" smtClean="0"/>
              <a:t>Usually expressed in </a:t>
            </a:r>
            <a:r>
              <a:rPr lang="en-US" sz="2400" b="1" u="sng" dirty="0" smtClean="0"/>
              <a:t>g/100mL</a:t>
            </a:r>
            <a:r>
              <a:rPr lang="en-US" sz="2400" dirty="0" smtClean="0"/>
              <a:t> of solvent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Usually, solubility of solids in liquids </a:t>
            </a:r>
            <a:r>
              <a:rPr lang="en-US" sz="2400" u="sng" dirty="0" smtClean="0"/>
              <a:t>increase</a:t>
            </a:r>
            <a:r>
              <a:rPr lang="en-US" sz="2400" dirty="0" smtClean="0"/>
              <a:t> as temperature </a:t>
            </a:r>
            <a:r>
              <a:rPr lang="en-US" sz="2400" u="sng" dirty="0" smtClean="0"/>
              <a:t>increases</a:t>
            </a:r>
          </a:p>
          <a:p>
            <a:r>
              <a:rPr lang="en-US" sz="2400" dirty="0" smtClean="0"/>
              <a:t>Solubility of </a:t>
            </a:r>
            <a:r>
              <a:rPr lang="en-US" sz="2400" u="sng" dirty="0" smtClean="0"/>
              <a:t>gases</a:t>
            </a:r>
            <a:r>
              <a:rPr lang="en-US" sz="2400" dirty="0" smtClean="0"/>
              <a:t> in liquids </a:t>
            </a:r>
            <a:r>
              <a:rPr lang="en-US" sz="2400" u="sng" dirty="0" smtClean="0"/>
              <a:t>decreases</a:t>
            </a:r>
            <a:r>
              <a:rPr lang="en-US" sz="2400" dirty="0" smtClean="0"/>
              <a:t> as temperature </a:t>
            </a:r>
            <a:r>
              <a:rPr lang="en-US" sz="2400" u="sng" dirty="0" smtClean="0"/>
              <a:t>increases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41495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8193024" cy="1066800"/>
          </a:xfrm>
        </p:spPr>
        <p:txBody>
          <a:bodyPr/>
          <a:lstStyle/>
          <a:p>
            <a:r>
              <a:rPr lang="en-US" sz="2800" b="1" u="sng" dirty="0" smtClean="0">
                <a:solidFill>
                  <a:srgbClr val="FFFF00"/>
                </a:solidFill>
              </a:rPr>
              <a:t>Solubility Rates</a:t>
            </a:r>
            <a:endParaRPr lang="en-US" b="1" u="sng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219200"/>
            <a:ext cx="8458200" cy="5334000"/>
          </a:xfrm>
        </p:spPr>
        <p:txBody>
          <a:bodyPr/>
          <a:lstStyle/>
          <a:p>
            <a:r>
              <a:rPr lang="en-US" sz="2400" dirty="0" smtClean="0"/>
              <a:t>The rate of solubility for (solid) solutes can be increased in the following ways: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Stirring</a:t>
            </a:r>
          </a:p>
          <a:p>
            <a:pPr marL="1314450" lvl="2" indent="-457200"/>
            <a:r>
              <a:rPr lang="en-US" sz="2400" dirty="0" smtClean="0"/>
              <a:t>Stirring allows the solute particles to separate from one another and spread out more quickly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Heating</a:t>
            </a:r>
          </a:p>
          <a:p>
            <a:pPr marL="1314450" lvl="2" indent="-457200"/>
            <a:r>
              <a:rPr lang="en-US" sz="2400" dirty="0" smtClean="0"/>
              <a:t>Causes particles to move more quickly and the solvent particles separate and spread out the solute particles more quickly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Crushing </a:t>
            </a:r>
          </a:p>
          <a:p>
            <a:pPr marL="1314450" lvl="2" indent="-457200"/>
            <a:r>
              <a:rPr lang="en-US" sz="2400" dirty="0" smtClean="0"/>
              <a:t>Increases the amount of contact between the solute and solvent, causing it to dissolve more quickly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4905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419600" y="1295400"/>
            <a:ext cx="4224528" cy="3886200"/>
          </a:xfrm>
        </p:spPr>
        <p:txBody>
          <a:bodyPr/>
          <a:lstStyle/>
          <a:p>
            <a:r>
              <a:rPr lang="en-US" sz="2800" b="1" i="0" u="sng" dirty="0">
                <a:solidFill>
                  <a:srgbClr val="FFFF00"/>
                </a:solidFill>
              </a:rPr>
              <a:t>Homogeneous</a:t>
            </a:r>
            <a:r>
              <a:rPr lang="en-US" sz="2800" b="1" i="0" dirty="0"/>
              <a:t> </a:t>
            </a:r>
            <a:r>
              <a:rPr lang="en-US" sz="2800" b="1" i="0" dirty="0" smtClean="0"/>
              <a:t>mixtures</a:t>
            </a:r>
            <a:endParaRPr lang="en-US" sz="2800" dirty="0" smtClean="0"/>
          </a:p>
          <a:p>
            <a:r>
              <a:rPr lang="en-US" sz="2800" dirty="0" smtClean="0"/>
              <a:t>A mixture that appears to be a </a:t>
            </a:r>
            <a:r>
              <a:rPr lang="en-US" sz="2800" b="1" i="0" u="sng" dirty="0" smtClean="0">
                <a:solidFill>
                  <a:srgbClr val="FFFF00"/>
                </a:solidFill>
              </a:rPr>
              <a:t>single substance </a:t>
            </a:r>
          </a:p>
          <a:p>
            <a:r>
              <a:rPr lang="en-US" sz="2800" dirty="0" smtClean="0"/>
              <a:t>Composed of two or more substances that are </a:t>
            </a:r>
            <a:r>
              <a:rPr lang="en-US" sz="2800" b="1" i="0" u="sng" dirty="0" smtClean="0">
                <a:solidFill>
                  <a:srgbClr val="FFFF00"/>
                </a:solidFill>
              </a:rPr>
              <a:t>evenly</a:t>
            </a:r>
            <a:r>
              <a:rPr lang="en-US" sz="2800" b="1" i="0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/>
              <a:t>distributed amongst each other</a:t>
            </a:r>
          </a:p>
          <a:p>
            <a:pPr marL="457200" lvl="1" indent="0">
              <a:buNone/>
            </a:pPr>
            <a:endParaRPr lang="en-US" b="1" i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0220" y="1371600"/>
            <a:ext cx="3505200" cy="1979466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 smtClean="0">
                <a:solidFill>
                  <a:srgbClr val="FFFF00"/>
                </a:solidFill>
              </a:rPr>
              <a:t>Solutions</a:t>
            </a:r>
            <a:endParaRPr lang="en-US" sz="2400" b="1" u="sng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3.bp.blogspot.com/_pxLuwxZyCjk/TCCheQz3PuI/AAAAAAAAAEg/nusrJSSkn3M/s1600/salt+sol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87" y="2209800"/>
            <a:ext cx="3924867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06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429000" y="1295400"/>
            <a:ext cx="4572000" cy="4419600"/>
          </a:xfrm>
        </p:spPr>
        <p:txBody>
          <a:bodyPr/>
          <a:lstStyle/>
          <a:p>
            <a:r>
              <a:rPr lang="en-US" sz="2000" dirty="0" smtClean="0"/>
              <a:t>The process in which </a:t>
            </a:r>
            <a:r>
              <a:rPr lang="en-US" sz="2000" b="1" i="0" u="sng" dirty="0" smtClean="0">
                <a:solidFill>
                  <a:srgbClr val="FFFF00"/>
                </a:solidFill>
              </a:rPr>
              <a:t>particles </a:t>
            </a:r>
            <a:r>
              <a:rPr lang="en-US" sz="2000" dirty="0"/>
              <a:t> </a:t>
            </a:r>
            <a:r>
              <a:rPr lang="en-US" sz="2000" dirty="0" smtClean="0"/>
              <a:t>of substances separate and spread evenly throughout a mixture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sz="2000" dirty="0" smtClean="0"/>
              <a:t>In solutions, the substance that is </a:t>
            </a:r>
            <a:r>
              <a:rPr lang="en-US" sz="2000" b="1" i="0" u="sng" dirty="0" smtClean="0">
                <a:solidFill>
                  <a:srgbClr val="FFFF00"/>
                </a:solidFill>
              </a:rPr>
              <a:t>dissolved</a:t>
            </a:r>
          </a:p>
          <a:p>
            <a:pPr lvl="1"/>
            <a:r>
              <a:rPr lang="en-US" b="1" dirty="0" smtClean="0"/>
              <a:t>Ex: salt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dirty="0" smtClean="0"/>
              <a:t>In solutions, the substance that </a:t>
            </a:r>
            <a:r>
              <a:rPr lang="en-US" sz="2000" b="1" i="0" u="sng" dirty="0" smtClean="0">
                <a:solidFill>
                  <a:srgbClr val="FFFF00"/>
                </a:solidFill>
              </a:rPr>
              <a:t>does</a:t>
            </a:r>
            <a:r>
              <a:rPr lang="en-US" sz="2000" b="1" i="0" dirty="0" smtClean="0">
                <a:solidFill>
                  <a:srgbClr val="FFFF00"/>
                </a:solidFill>
              </a:rPr>
              <a:t> </a:t>
            </a:r>
            <a:r>
              <a:rPr lang="en-US" sz="2000" b="1" i="0" u="sng" dirty="0" smtClean="0">
                <a:solidFill>
                  <a:srgbClr val="FFFF00"/>
                </a:solidFill>
              </a:rPr>
              <a:t>the</a:t>
            </a:r>
            <a:r>
              <a:rPr lang="en-US" sz="2000" b="1" i="0" dirty="0" smtClean="0">
                <a:solidFill>
                  <a:srgbClr val="FFFF00"/>
                </a:solidFill>
              </a:rPr>
              <a:t> </a:t>
            </a:r>
            <a:r>
              <a:rPr lang="en-US" sz="2000" b="1" i="0" u="sng" dirty="0" smtClean="0">
                <a:solidFill>
                  <a:srgbClr val="FFFF00"/>
                </a:solidFill>
              </a:rPr>
              <a:t>dissolving</a:t>
            </a:r>
          </a:p>
          <a:p>
            <a:pPr lvl="1"/>
            <a:r>
              <a:rPr lang="en-US" sz="2000" dirty="0" smtClean="0"/>
              <a:t>Ex: water</a:t>
            </a:r>
            <a:endParaRPr lang="en-US" sz="2000" dirty="0"/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200400" cy="480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400" b="1" u="sng" dirty="0" smtClean="0">
                <a:solidFill>
                  <a:srgbClr val="FFFF00"/>
                </a:solidFill>
              </a:rPr>
              <a:t>Dissolving</a:t>
            </a:r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400" b="1" u="sng" dirty="0"/>
              <a:t/>
            </a:r>
            <a:br>
              <a:rPr lang="en-US" sz="2400" b="1" u="sng" dirty="0"/>
            </a:br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400" b="1" u="sng" dirty="0"/>
              <a:t/>
            </a:r>
            <a:br>
              <a:rPr lang="en-US" sz="2400" b="1" u="sng" dirty="0"/>
            </a:br>
            <a:r>
              <a:rPr lang="en-US" sz="2400" b="1" dirty="0" smtClean="0"/>
              <a:t>Solute</a:t>
            </a:r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400" b="1" u="sng" dirty="0"/>
              <a:t/>
            </a:r>
            <a:br>
              <a:rPr lang="en-US" sz="2400" b="1" u="sng" dirty="0"/>
            </a:br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400" b="1" dirty="0" smtClean="0"/>
              <a:t>Solvent</a:t>
            </a:r>
            <a:r>
              <a:rPr lang="en-US" sz="2400" b="1" u="sng" dirty="0"/>
              <a:t/>
            </a:r>
            <a:br>
              <a:rPr lang="en-US" sz="2400" b="1" u="sng" dirty="0"/>
            </a:br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400" b="1" u="sng" dirty="0"/>
              <a:t/>
            </a:r>
            <a:br>
              <a:rPr lang="en-US" sz="2400" b="1" u="sng" dirty="0"/>
            </a:b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378201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52672" y="609600"/>
            <a:ext cx="4224528" cy="3886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When a particular solute is able to </a:t>
            </a:r>
            <a:r>
              <a:rPr lang="en-US" sz="2000" b="1" i="0" u="sng" dirty="0" smtClean="0">
                <a:solidFill>
                  <a:srgbClr val="FFFF00"/>
                </a:solidFill>
              </a:rPr>
              <a:t>dissolve</a:t>
            </a:r>
            <a:r>
              <a:rPr lang="en-US" sz="2000" i="0" dirty="0" smtClean="0"/>
              <a:t> in a  particular solvent</a:t>
            </a:r>
          </a:p>
          <a:p>
            <a:pPr lvl="1"/>
            <a:r>
              <a:rPr lang="en-US" sz="2000" i="0" dirty="0" smtClean="0"/>
              <a:t>Ex: sugar is  soluble in water</a:t>
            </a:r>
          </a:p>
          <a:p>
            <a:endParaRPr lang="en-US" sz="2000" i="0" dirty="0"/>
          </a:p>
          <a:p>
            <a:pPr marL="0" indent="0">
              <a:buNone/>
            </a:pPr>
            <a:endParaRPr lang="en-US" sz="2000" i="0" dirty="0"/>
          </a:p>
          <a:p>
            <a:pPr marL="0" indent="0">
              <a:buNone/>
            </a:pPr>
            <a:endParaRPr lang="en-US" sz="2000" i="0" dirty="0" smtClean="0"/>
          </a:p>
          <a:p>
            <a:endParaRPr lang="en-US" sz="2000" i="0" dirty="0"/>
          </a:p>
          <a:p>
            <a:r>
              <a:rPr lang="en-US" sz="2000" dirty="0" smtClean="0"/>
              <a:t>When a solute</a:t>
            </a:r>
            <a:r>
              <a:rPr lang="en-US" sz="2000" i="0" dirty="0" smtClean="0"/>
              <a:t> </a:t>
            </a:r>
            <a:r>
              <a:rPr lang="en-US" sz="2000" b="1" i="0" u="sng" dirty="0" smtClean="0">
                <a:solidFill>
                  <a:srgbClr val="FFFF00"/>
                </a:solidFill>
              </a:rPr>
              <a:t>CANNOT</a:t>
            </a:r>
            <a:r>
              <a:rPr lang="en-US" sz="2000" b="1" i="0" u="sng" dirty="0" smtClean="0"/>
              <a:t> </a:t>
            </a:r>
            <a:r>
              <a:rPr lang="en-US" sz="2000" dirty="0"/>
              <a:t> </a:t>
            </a:r>
            <a:r>
              <a:rPr lang="en-US" sz="2000" dirty="0" smtClean="0"/>
              <a:t>dissolve in a solvent</a:t>
            </a:r>
          </a:p>
          <a:p>
            <a:pPr lvl="1"/>
            <a:r>
              <a:rPr lang="en-US" sz="2000" dirty="0" smtClean="0"/>
              <a:t>Ex: oil is INSOLUBLE in water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50848" y="685800"/>
            <a:ext cx="2511552" cy="3398520"/>
          </a:xfrm>
        </p:spPr>
        <p:txBody>
          <a:bodyPr>
            <a:normAutofit/>
          </a:bodyPr>
          <a:lstStyle/>
          <a:p>
            <a:r>
              <a:rPr lang="en-US" sz="2000" b="1" u="sng" dirty="0" smtClean="0">
                <a:solidFill>
                  <a:srgbClr val="FFFF00"/>
                </a:solidFill>
              </a:rPr>
              <a:t>Soluble</a:t>
            </a: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r>
              <a:rPr lang="en-US" sz="2000" b="1" u="sng" dirty="0"/>
              <a:t/>
            </a:r>
            <a:br>
              <a:rPr lang="en-US" sz="2000" b="1" u="sng" dirty="0"/>
            </a:b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r>
              <a:rPr lang="en-US" sz="2000" b="1" u="sng" dirty="0"/>
              <a:t/>
            </a:r>
            <a:br>
              <a:rPr lang="en-US" sz="2000" b="1" u="sng" dirty="0"/>
            </a:b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r>
              <a:rPr lang="en-US" sz="2000" b="1" u="sng" dirty="0"/>
              <a:t/>
            </a:r>
            <a:br>
              <a:rPr lang="en-US" sz="2000" b="1" u="sng" dirty="0"/>
            </a:br>
            <a:r>
              <a:rPr lang="en-US" sz="2000" b="1" u="sng" dirty="0" smtClean="0"/>
              <a:t/>
            </a:r>
            <a:br>
              <a:rPr lang="en-US" sz="2000" b="1" u="sng" dirty="0" smtClean="0"/>
            </a:br>
            <a:r>
              <a:rPr lang="en-US" sz="2000" b="1" u="sng" dirty="0"/>
              <a:t/>
            </a:r>
            <a:br>
              <a:rPr lang="en-US" sz="2000" b="1" u="sng" dirty="0"/>
            </a:br>
            <a:r>
              <a:rPr lang="en-US" sz="2000" b="1" u="sng" dirty="0" smtClean="0">
                <a:solidFill>
                  <a:srgbClr val="FFFF00"/>
                </a:solidFill>
              </a:rPr>
              <a:t>Insoluble</a:t>
            </a:r>
            <a:endParaRPr lang="en-US" sz="2000" b="1" u="sng" dirty="0">
              <a:solidFill>
                <a:srgbClr val="FFFF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229" y="3886200"/>
            <a:ext cx="2133600" cy="2852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001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371600"/>
            <a:ext cx="3616325" cy="1066800"/>
          </a:xfrm>
        </p:spPr>
        <p:txBody>
          <a:bodyPr>
            <a:normAutofit fontScale="90000"/>
          </a:bodyPr>
          <a:lstStyle/>
          <a:p>
            <a:r>
              <a:rPr lang="en-US" sz="3100" b="0" cap="none" dirty="0" smtClean="0">
                <a:latin typeface="+mn-lt"/>
              </a:rPr>
              <a:t>Gas in </a:t>
            </a:r>
            <a:r>
              <a:rPr lang="en-US" sz="3100" u="sng" cap="none" dirty="0" smtClean="0">
                <a:latin typeface="+mn-lt"/>
              </a:rPr>
              <a:t>gas</a:t>
            </a:r>
            <a:br>
              <a:rPr lang="en-US" sz="3100" u="sng" cap="none" dirty="0" smtClean="0">
                <a:latin typeface="+mn-lt"/>
              </a:rPr>
            </a:br>
            <a:r>
              <a:rPr lang="en-US" sz="2200" b="0" cap="none" dirty="0" smtClean="0">
                <a:solidFill>
                  <a:srgbClr val="7030A0"/>
                </a:solidFill>
                <a:latin typeface="+mn-lt"/>
              </a:rPr>
              <a:t>Ex: oxygen in nitrogen—Air</a:t>
            </a:r>
            <a:r>
              <a:rPr lang="en-US" sz="2200" b="0" cap="none" dirty="0" smtClean="0">
                <a:latin typeface="+mn-lt"/>
              </a:rPr>
              <a:t/>
            </a:r>
            <a:br>
              <a:rPr lang="en-US" sz="2200" b="0" cap="none" dirty="0" smtClean="0">
                <a:latin typeface="+mn-lt"/>
              </a:rPr>
            </a:br>
            <a:r>
              <a:rPr lang="en-US" sz="2200" b="0" cap="none" dirty="0" smtClean="0">
                <a:latin typeface="+mn-lt"/>
              </a:rPr>
              <a:t/>
            </a:r>
            <a:br>
              <a:rPr lang="en-US" sz="2200" b="0" cap="none" dirty="0" smtClean="0">
                <a:latin typeface="+mn-lt"/>
              </a:rPr>
            </a:br>
            <a:r>
              <a:rPr lang="en-US" sz="2700" b="0" cap="none" dirty="0" smtClean="0">
                <a:latin typeface="+mn-lt"/>
              </a:rPr>
              <a:t/>
            </a:r>
            <a:br>
              <a:rPr lang="en-US" sz="2700" b="0" cap="none" dirty="0" smtClean="0">
                <a:latin typeface="+mn-lt"/>
              </a:rPr>
            </a:br>
            <a:r>
              <a:rPr lang="en-US" sz="3100" b="0" cap="none" dirty="0" smtClean="0">
                <a:latin typeface="+mn-lt"/>
              </a:rPr>
              <a:t>Gas in </a:t>
            </a:r>
            <a:r>
              <a:rPr lang="en-US" sz="3100" u="sng" cap="none" dirty="0" smtClean="0">
                <a:latin typeface="+mn-lt"/>
              </a:rPr>
              <a:t>liquid</a:t>
            </a:r>
            <a:br>
              <a:rPr lang="en-US" sz="3100" u="sng" cap="none" dirty="0" smtClean="0">
                <a:latin typeface="+mn-lt"/>
              </a:rPr>
            </a:br>
            <a:r>
              <a:rPr lang="en-US" sz="2200" b="0" cap="none" dirty="0" smtClean="0">
                <a:solidFill>
                  <a:srgbClr val="7030A0"/>
                </a:solidFill>
                <a:latin typeface="+mn-lt"/>
              </a:rPr>
              <a:t>Ex: carbon dioxide in soda</a:t>
            </a:r>
            <a:r>
              <a:rPr lang="en-US" sz="3100" b="0" cap="none" dirty="0" smtClean="0">
                <a:latin typeface="+mn-lt"/>
              </a:rPr>
              <a:t/>
            </a:r>
            <a:br>
              <a:rPr lang="en-US" sz="3100" b="0" cap="none" dirty="0" smtClean="0">
                <a:latin typeface="+mn-lt"/>
              </a:rPr>
            </a:br>
            <a:r>
              <a:rPr lang="en-US" sz="3100" b="0" cap="none" dirty="0">
                <a:latin typeface="+mn-lt"/>
              </a:rPr>
              <a:t/>
            </a:r>
            <a:br>
              <a:rPr lang="en-US" sz="3100" b="0" cap="none" dirty="0">
                <a:latin typeface="+mn-lt"/>
              </a:rPr>
            </a:br>
            <a:r>
              <a:rPr lang="en-US" sz="3100" b="0" cap="none" dirty="0" smtClean="0">
                <a:latin typeface="+mn-lt"/>
              </a:rPr>
              <a:t/>
            </a:r>
            <a:br>
              <a:rPr lang="en-US" sz="3100" b="0" cap="none" dirty="0" smtClean="0">
                <a:latin typeface="+mn-lt"/>
              </a:rPr>
            </a:br>
            <a:r>
              <a:rPr lang="en-US" sz="3100" b="0" cap="none" dirty="0" smtClean="0">
                <a:latin typeface="+mn-lt"/>
              </a:rPr>
              <a:t>Liquid in gas</a:t>
            </a:r>
            <a:br>
              <a:rPr lang="en-US" sz="3100" b="0" cap="none" dirty="0" smtClean="0">
                <a:latin typeface="+mn-lt"/>
              </a:rPr>
            </a:br>
            <a:r>
              <a:rPr lang="en-US" sz="2200" b="0" cap="none" dirty="0" smtClean="0">
                <a:solidFill>
                  <a:srgbClr val="7030A0"/>
                </a:solidFill>
                <a:latin typeface="+mn-lt"/>
              </a:rPr>
              <a:t>Ex: </a:t>
            </a:r>
            <a:r>
              <a:rPr lang="en-US" sz="2200" b="0" u="sng" cap="none" dirty="0" smtClean="0">
                <a:solidFill>
                  <a:srgbClr val="7030A0"/>
                </a:solidFill>
                <a:latin typeface="+mn-lt"/>
              </a:rPr>
              <a:t>humid air</a:t>
            </a:r>
            <a:r>
              <a:rPr lang="en-US" sz="3100" b="0" u="sng" cap="none" dirty="0" smtClean="0">
                <a:latin typeface="+mn-lt"/>
              </a:rPr>
              <a:t/>
            </a:r>
            <a:br>
              <a:rPr lang="en-US" sz="3100" b="0" u="sng" cap="none" dirty="0" smtClean="0">
                <a:latin typeface="+mn-lt"/>
              </a:rPr>
            </a:br>
            <a:r>
              <a:rPr lang="en-US" sz="3100" b="0" u="sng" cap="none" dirty="0" smtClean="0">
                <a:latin typeface="+mn-lt"/>
              </a:rPr>
              <a:t/>
            </a:r>
            <a:br>
              <a:rPr lang="en-US" sz="3100" b="0" u="sng" cap="none" dirty="0" smtClean="0">
                <a:latin typeface="+mn-lt"/>
              </a:rPr>
            </a:br>
            <a:r>
              <a:rPr lang="en-US" sz="3100" b="0" u="sng" cap="none" dirty="0">
                <a:latin typeface="+mn-lt"/>
              </a:rPr>
              <a:t/>
            </a:r>
            <a:br>
              <a:rPr lang="en-US" sz="3100" b="0" u="sng" cap="none" dirty="0">
                <a:latin typeface="+mn-lt"/>
              </a:rPr>
            </a:br>
            <a:r>
              <a:rPr lang="en-US" sz="3100" b="0" cap="none" dirty="0">
                <a:latin typeface="+mn-lt"/>
              </a:rPr>
              <a:t/>
            </a:r>
            <a:br>
              <a:rPr lang="en-US" sz="3100" b="0" cap="none" dirty="0">
                <a:latin typeface="+mn-lt"/>
              </a:rPr>
            </a:br>
            <a:r>
              <a:rPr lang="en-US" sz="3100" b="0" u="sng" cap="none" dirty="0">
                <a:latin typeface="+mn-lt"/>
              </a:rPr>
              <a:t/>
            </a:r>
            <a:br>
              <a:rPr lang="en-US" sz="3100" b="0" u="sng" cap="none" dirty="0">
                <a:latin typeface="+mn-lt"/>
              </a:rPr>
            </a:br>
            <a:r>
              <a:rPr lang="en-US" sz="2000" b="0" u="sng" cap="none" dirty="0" smtClean="0">
                <a:latin typeface="+mn-lt"/>
              </a:rPr>
              <a:t/>
            </a:r>
            <a:br>
              <a:rPr lang="en-US" sz="2000" b="0" u="sng" cap="none" dirty="0" smtClean="0">
                <a:latin typeface="+mn-lt"/>
              </a:rPr>
            </a:br>
            <a:endParaRPr lang="en-US" sz="1800" b="0" u="sng" cap="none" dirty="0"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>
          <a:xfrm>
            <a:off x="457200" y="152400"/>
            <a:ext cx="8153400" cy="8345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i="0" dirty="0" smtClean="0"/>
              <a:t>Different Kinds of Solutions</a:t>
            </a:r>
            <a:endParaRPr lang="en-US" sz="4000" b="1" i="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029200" y="1371600"/>
            <a:ext cx="3639311" cy="28813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i="0" u="sng" dirty="0"/>
              <a:t>Liquid </a:t>
            </a:r>
            <a:r>
              <a:rPr lang="en-US" sz="2800" i="0" dirty="0"/>
              <a:t> in liquid</a:t>
            </a:r>
            <a:r>
              <a:rPr lang="en-US" sz="2400" i="0" dirty="0"/>
              <a:t/>
            </a:r>
            <a:br>
              <a:rPr lang="en-US" sz="2400" i="0" dirty="0"/>
            </a:br>
            <a:r>
              <a:rPr lang="en-US" sz="2000" i="0" dirty="0">
                <a:solidFill>
                  <a:srgbClr val="7030A0"/>
                </a:solidFill>
              </a:rPr>
              <a:t>Ex: </a:t>
            </a:r>
            <a:r>
              <a:rPr lang="en-US" sz="2000" i="0" dirty="0" smtClean="0">
                <a:solidFill>
                  <a:srgbClr val="7030A0"/>
                </a:solidFill>
              </a:rPr>
              <a:t>alcohol and water (antifreeze)</a:t>
            </a:r>
            <a:r>
              <a:rPr lang="en-US" sz="2800" i="0" dirty="0">
                <a:solidFill>
                  <a:srgbClr val="7030A0"/>
                </a:solidFill>
              </a:rPr>
              <a:t/>
            </a:r>
            <a:br>
              <a:rPr lang="en-US" sz="2800" i="0" dirty="0">
                <a:solidFill>
                  <a:srgbClr val="7030A0"/>
                </a:solidFill>
              </a:rPr>
            </a:br>
            <a:r>
              <a:rPr lang="en-US" sz="2800" i="0" dirty="0">
                <a:solidFill>
                  <a:srgbClr val="7030A0"/>
                </a:solidFill>
              </a:rPr>
              <a:t/>
            </a:r>
            <a:br>
              <a:rPr lang="en-US" sz="2800" i="0" dirty="0">
                <a:solidFill>
                  <a:srgbClr val="7030A0"/>
                </a:solidFill>
              </a:rPr>
            </a:br>
            <a:r>
              <a:rPr lang="en-US" sz="2800" i="0" dirty="0"/>
              <a:t/>
            </a:r>
            <a:br>
              <a:rPr lang="en-US" sz="2800" i="0" dirty="0"/>
            </a:br>
            <a:r>
              <a:rPr lang="en-US" sz="2800" i="0" dirty="0"/>
              <a:t>Solid in liquid</a:t>
            </a:r>
            <a:br>
              <a:rPr lang="en-US" sz="2800" i="0" dirty="0"/>
            </a:br>
            <a:r>
              <a:rPr lang="en-US" sz="2000" i="0" dirty="0">
                <a:solidFill>
                  <a:srgbClr val="7030A0"/>
                </a:solidFill>
              </a:rPr>
              <a:t>Ex: salt and </a:t>
            </a:r>
            <a:r>
              <a:rPr lang="en-US" sz="2000" i="0" dirty="0" smtClean="0">
                <a:solidFill>
                  <a:srgbClr val="7030A0"/>
                </a:solidFill>
              </a:rPr>
              <a:t>water</a:t>
            </a:r>
            <a:endParaRPr lang="en-US" sz="2400" i="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800" i="0" dirty="0"/>
          </a:p>
          <a:p>
            <a:pPr marL="0" indent="0">
              <a:buNone/>
            </a:pPr>
            <a:r>
              <a:rPr lang="en-US" sz="2800" i="0" dirty="0" smtClean="0"/>
              <a:t>Solid in </a:t>
            </a:r>
            <a:r>
              <a:rPr lang="en-US" sz="2800" i="0" u="sng" dirty="0" smtClean="0"/>
              <a:t>solid</a:t>
            </a:r>
          </a:p>
          <a:p>
            <a:pPr marL="0" indent="0">
              <a:buNone/>
            </a:pPr>
            <a:r>
              <a:rPr lang="en-US" sz="2000" i="0" dirty="0" smtClean="0">
                <a:solidFill>
                  <a:srgbClr val="7030A0"/>
                </a:solidFill>
              </a:rPr>
              <a:t>Ex: </a:t>
            </a:r>
            <a:r>
              <a:rPr lang="en-US" sz="2000" i="0" u="sng" dirty="0" smtClean="0">
                <a:solidFill>
                  <a:srgbClr val="7030A0"/>
                </a:solidFill>
              </a:rPr>
              <a:t>Brass </a:t>
            </a:r>
            <a:r>
              <a:rPr lang="en-US" sz="2000" i="0" dirty="0" smtClean="0">
                <a:solidFill>
                  <a:srgbClr val="7030A0"/>
                </a:solidFill>
              </a:rPr>
              <a:t>(zinc in copper)</a:t>
            </a:r>
          </a:p>
        </p:txBody>
      </p:sp>
    </p:spTree>
    <p:extLst>
      <p:ext uri="{BB962C8B-B14F-4D97-AF65-F5344CB8AC3E}">
        <p14:creationId xmlns:p14="http://schemas.microsoft.com/office/powerpoint/2010/main" val="88534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416300"/>
            <a:ext cx="180082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 descr="http://musical-instruments.tradetang.com/wp-content/uploads/2010/10/bra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39486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http://ts3.mm.bing.net/th?id=I.4778778952600722&amp;pid=15.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9486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3" name="Picture 11" descr="http://image.shutterstock.com/display_pic_with_logo/561592/561592,1298309894,1/stock-photo-the-atmosphere-consist-of-nitrogen-oxygen-and-argon-7164968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275" y="3276600"/>
            <a:ext cx="4286250" cy="340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49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33400" y="609600"/>
            <a:ext cx="8229600" cy="586740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/>
              <a:t>Particles in solutions are extremely</a:t>
            </a:r>
            <a:r>
              <a:rPr lang="en-US" sz="3200" dirty="0"/>
              <a:t> </a:t>
            </a:r>
            <a:r>
              <a:rPr lang="en-US" sz="3200" u="sng" dirty="0" smtClean="0">
                <a:solidFill>
                  <a:srgbClr val="FFFF00"/>
                </a:solidFill>
              </a:rPr>
              <a:t>small</a:t>
            </a:r>
            <a:endParaRPr lang="en-US" sz="3200" dirty="0" smtClean="0">
              <a:solidFill>
                <a:srgbClr val="FFFF00"/>
              </a:solidFill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i="0" dirty="0" smtClean="0"/>
              <a:t>Individual particles in a solution never settle out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3200" i="0" dirty="0" smtClean="0"/>
              <a:t>Cannot be </a:t>
            </a:r>
            <a:r>
              <a:rPr lang="en-US" sz="3200" b="1" i="0" u="sng" dirty="0" smtClean="0">
                <a:solidFill>
                  <a:srgbClr val="FFFF00"/>
                </a:solidFill>
              </a:rPr>
              <a:t>filtered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i="0" dirty="0" smtClean="0">
                <a:solidFill>
                  <a:schemeClr val="tx1"/>
                </a:solidFill>
              </a:rPr>
              <a:t>Solution particles are so small they cannot</a:t>
            </a:r>
            <a:r>
              <a:rPr lang="en-US" sz="3200" i="0" dirty="0" smtClean="0">
                <a:solidFill>
                  <a:srgbClr val="FFFF00"/>
                </a:solidFill>
              </a:rPr>
              <a:t> </a:t>
            </a:r>
            <a:r>
              <a:rPr lang="en-US" sz="3200" b="1" i="0" u="sng" dirty="0" smtClean="0">
                <a:solidFill>
                  <a:srgbClr val="FFFF00"/>
                </a:solidFill>
              </a:rPr>
              <a:t>scatter</a:t>
            </a:r>
            <a:r>
              <a:rPr lang="en-US" sz="3200" i="0" dirty="0" smtClean="0">
                <a:solidFill>
                  <a:srgbClr val="FFFF00"/>
                </a:solidFill>
              </a:rPr>
              <a:t> </a:t>
            </a:r>
            <a:r>
              <a:rPr lang="en-US" sz="3200" i="0" dirty="0" smtClean="0">
                <a:solidFill>
                  <a:schemeClr val="tx1"/>
                </a:solidFill>
              </a:rPr>
              <a:t>light</a:t>
            </a:r>
          </a:p>
        </p:txBody>
      </p:sp>
    </p:spTree>
    <p:extLst>
      <p:ext uri="{BB962C8B-B14F-4D97-AF65-F5344CB8AC3E}">
        <p14:creationId xmlns:p14="http://schemas.microsoft.com/office/powerpoint/2010/main" val="320630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81400" y="685800"/>
            <a:ext cx="4572000" cy="4419600"/>
          </a:xfrm>
        </p:spPr>
        <p:txBody>
          <a:bodyPr/>
          <a:lstStyle/>
          <a:p>
            <a:r>
              <a:rPr lang="en-US" sz="2000" dirty="0" smtClean="0"/>
              <a:t>A measure of the amount of solute dissolved in a solvent.</a:t>
            </a:r>
          </a:p>
          <a:p>
            <a:pPr lvl="1"/>
            <a:r>
              <a:rPr lang="en-US" sz="2000" dirty="0" smtClean="0"/>
              <a:t>Expressed in </a:t>
            </a:r>
            <a:r>
              <a:rPr lang="en-US" sz="2000" b="1" dirty="0" smtClean="0"/>
              <a:t> g/mL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685800"/>
            <a:ext cx="3200400" cy="4800600"/>
          </a:xfrm>
        </p:spPr>
        <p:txBody>
          <a:bodyPr>
            <a:normAutofit/>
          </a:bodyPr>
          <a:lstStyle/>
          <a:p>
            <a:pPr algn="ctr"/>
            <a:r>
              <a:rPr lang="en-US" sz="2400" b="1" u="sng" dirty="0" smtClean="0">
                <a:solidFill>
                  <a:srgbClr val="FFFF00"/>
                </a:solidFill>
              </a:rPr>
              <a:t>Concentration</a:t>
            </a:r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400" b="1" u="sng" dirty="0"/>
              <a:t/>
            </a:r>
            <a:br>
              <a:rPr lang="en-US" sz="2400" b="1" u="sng" dirty="0"/>
            </a:br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400" b="1" u="sng" dirty="0"/>
              <a:t/>
            </a:r>
            <a:br>
              <a:rPr lang="en-US" sz="2400" b="1" u="sng" dirty="0"/>
            </a:br>
            <a:r>
              <a:rPr lang="en-US" sz="2400" b="1" u="sng" dirty="0" smtClean="0"/>
              <a:t/>
            </a:r>
            <a:br>
              <a:rPr lang="en-US" sz="2400" b="1" u="sng" dirty="0" smtClean="0"/>
            </a:br>
            <a:r>
              <a:rPr lang="en-US" sz="2400" b="1" u="sng" dirty="0"/>
              <a:t/>
            </a:r>
            <a:br>
              <a:rPr lang="en-US" sz="2400" b="1" u="sng" dirty="0"/>
            </a:br>
            <a:endParaRPr lang="en-US" sz="2400" b="1" u="sng" dirty="0"/>
          </a:p>
        </p:txBody>
      </p:sp>
      <p:pic>
        <p:nvPicPr>
          <p:cNvPr id="1026" name="Picture 2" descr="http://www.bbc.co.uk/bitesize/standard/chemistry/images/copper_sulphate_solution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81250"/>
            <a:ext cx="5638800" cy="4263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83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3776" y="609600"/>
            <a:ext cx="5373624" cy="1066800"/>
          </a:xfrm>
        </p:spPr>
        <p:txBody>
          <a:bodyPr/>
          <a:lstStyle/>
          <a:p>
            <a:r>
              <a:rPr lang="en-US" dirty="0" smtClean="0"/>
              <a:t>A solution can be…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486998" y="1915858"/>
            <a:ext cx="3742602" cy="4180141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Dilute</a:t>
            </a:r>
            <a:endParaRPr lang="en-US" sz="2400" dirty="0"/>
          </a:p>
          <a:p>
            <a:pPr lvl="1"/>
            <a:r>
              <a:rPr lang="en-US" i="0" dirty="0" smtClean="0"/>
              <a:t>Carries less solute than its capacity</a:t>
            </a:r>
          </a:p>
          <a:p>
            <a:pPr marL="457200" lvl="1" indent="0">
              <a:buNone/>
            </a:pPr>
            <a:endParaRPr lang="en-US" i="0" dirty="0" smtClean="0"/>
          </a:p>
          <a:p>
            <a:r>
              <a:rPr lang="en-US" sz="2800" b="1" dirty="0" smtClean="0">
                <a:solidFill>
                  <a:srgbClr val="FFFF00"/>
                </a:solidFill>
              </a:rPr>
              <a:t>Concentrated</a:t>
            </a:r>
          </a:p>
          <a:p>
            <a:pPr lvl="1"/>
            <a:r>
              <a:rPr lang="en-US" dirty="0" smtClean="0"/>
              <a:t>Carries a high amount of solute particles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96755" y="1915880"/>
            <a:ext cx="3618046" cy="4180119"/>
          </a:xfrm>
        </p:spPr>
        <p:txBody>
          <a:bodyPr/>
          <a:lstStyle/>
          <a:p>
            <a:pPr marL="0" indent="0">
              <a:buNone/>
            </a:pPr>
            <a:r>
              <a:rPr lang="en-US" sz="2400" b="1" i="0" dirty="0" smtClean="0"/>
              <a:t>…</a:t>
            </a:r>
            <a:r>
              <a:rPr lang="en-US" sz="2400" b="1" u="sng" dirty="0" smtClean="0"/>
              <a:t>dilute</a:t>
            </a:r>
            <a:r>
              <a:rPr lang="en-US" sz="2400" b="1" dirty="0" smtClean="0"/>
              <a:t> </a:t>
            </a:r>
            <a:r>
              <a:rPr lang="en-US" sz="2400" i="0" dirty="0" smtClean="0"/>
              <a:t>or</a:t>
            </a:r>
            <a:r>
              <a:rPr lang="en-US" sz="2400" b="1" i="0" dirty="0" smtClean="0"/>
              <a:t> </a:t>
            </a:r>
            <a:r>
              <a:rPr lang="en-US" sz="2400" b="1" u="sng" dirty="0" smtClean="0"/>
              <a:t>concentrated</a:t>
            </a:r>
          </a:p>
          <a:p>
            <a:pPr lvl="1"/>
            <a:r>
              <a:rPr lang="en-US" sz="2000" i="0" dirty="0" smtClean="0"/>
              <a:t>Both type of solutions have the </a:t>
            </a:r>
            <a:r>
              <a:rPr lang="en-US" sz="2000" i="0" u="sng" dirty="0" smtClean="0"/>
              <a:t>same</a:t>
            </a:r>
            <a:r>
              <a:rPr lang="en-US" sz="2000" i="0" dirty="0" smtClean="0"/>
              <a:t> amount of </a:t>
            </a:r>
            <a:r>
              <a:rPr lang="en-US" sz="2000" i="0" u="sng" dirty="0" smtClean="0"/>
              <a:t>solvent</a:t>
            </a:r>
            <a:r>
              <a:rPr lang="en-US" sz="2000" i="0" dirty="0" smtClean="0"/>
              <a:t> but different amounts of </a:t>
            </a:r>
            <a:r>
              <a:rPr lang="en-US" sz="2000" i="0" u="sng" dirty="0" smtClean="0"/>
              <a:t>solute</a:t>
            </a:r>
            <a:endParaRPr lang="en-US" sz="2400" i="0" u="sng" dirty="0" smtClean="0"/>
          </a:p>
          <a:p>
            <a:pPr marL="0" indent="0">
              <a:buNone/>
            </a:pPr>
            <a:endParaRPr lang="en-US" sz="2400" b="1" i="0" dirty="0"/>
          </a:p>
          <a:p>
            <a:endParaRPr lang="en-US" sz="2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153439"/>
      </p:ext>
    </p:extLst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TC101859861[[fn=Tradeshow]]</Template>
  <TotalTime>4842</TotalTime>
  <Words>349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Tradeshow</vt:lpstr>
      <vt:lpstr>Solutions</vt:lpstr>
      <vt:lpstr>Solutions</vt:lpstr>
      <vt:lpstr>Dissolving     Solute    Solvent   </vt:lpstr>
      <vt:lpstr>Soluble        Insoluble</vt:lpstr>
      <vt:lpstr>Gas in gas Ex: oxygen in nitrogen—Air   Gas in liquid Ex: carbon dioxide in soda   Liquid in gas Ex: humid air      </vt:lpstr>
      <vt:lpstr>PowerPoint Presentation</vt:lpstr>
      <vt:lpstr>PowerPoint Presentation</vt:lpstr>
      <vt:lpstr>Concentration       </vt:lpstr>
      <vt:lpstr>A solution can be…</vt:lpstr>
      <vt:lpstr>Saturation:  Describes the concentration of a solution</vt:lpstr>
      <vt:lpstr>Solubility</vt:lpstr>
      <vt:lpstr>Solubility Rates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Sneha Tharayil</dc:creator>
  <cp:lastModifiedBy>Sneha Tharayil</cp:lastModifiedBy>
  <cp:revision>23</cp:revision>
  <dcterms:created xsi:type="dcterms:W3CDTF">2012-10-30T07:32:08Z</dcterms:created>
  <dcterms:modified xsi:type="dcterms:W3CDTF">2012-11-05T14:05:31Z</dcterms:modified>
</cp:coreProperties>
</file>